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4" r:id="rId4"/>
    <p:sldId id="265" r:id="rId5"/>
    <p:sldId id="266" r:id="rId6"/>
    <p:sldId id="268" r:id="rId7"/>
    <p:sldId id="267" r:id="rId8"/>
    <p:sldId id="262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4A5AE2-FFC5-3D41-96BA-481B5B955275}" v="118" dt="2022-03-06T16:13:44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3"/>
    <p:restoredTop sz="94665"/>
  </p:normalViewPr>
  <p:slideViewPr>
    <p:cSldViewPr snapToGrid="0" snapToObjects="1">
      <p:cViewPr>
        <p:scale>
          <a:sx n="96" d="100"/>
          <a:sy n="96" d="100"/>
        </p:scale>
        <p:origin x="72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0C010-DADE-DF4C-AD06-758FC4F0A187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96EEB-5E78-114E-96DA-11A4F5E1A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15D62-B4FA-644A-BC8E-ABE783E5B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172CB-BAC1-3D44-8672-A5E932297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53F5A-1B99-EE43-9552-1D204C09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31893-2B37-1D48-9ADB-5B21B2EE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1233-DD67-3441-9FF9-C8A46DF3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E137-3E82-DA48-AA6B-5861E512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7B687-167E-EA4F-9235-23CE0EB0C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4E3A7-B98B-E942-B7C1-58AFD5AE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83BC-A080-2140-B79F-3E063B9A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5481-70DF-5C44-9921-DE779EEC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4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282A2-5F7F-C04E-AE70-B155561F7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35FE7-14DB-224B-8DD2-17E89B055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1E5E8-599E-A94C-86D8-A4D5F72E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84D80-1D77-504D-9299-63F332D3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0B037-DF1D-AE42-B5A5-8BC41BE3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2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1554-D616-974F-B313-F7A303F7C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3867-183A-114C-BBE1-561D3C47A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CEB-5BFE-4C4B-8CDA-43C33333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6AAE9-C410-3D4E-B014-55CB5AAE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06829-6DDC-3849-839C-EF784103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1A57-F288-DC4C-B667-59F3AD23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13388-EA2D-8A42-A947-3B87313A4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FE472-6D26-604D-82E7-75CFD659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6B25F-AF76-1D4A-818E-70D34F00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55159-4013-3E41-83A7-35121A51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6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47E7-A9E1-6D4C-AE9A-D51C70AF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42C79-1703-FE4B-9D53-0E723D69E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8016A-26DE-BC4E-877B-68EE35025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8E1CF-059F-304A-94FC-FE0ABF45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A7EBD-2C0F-DA4D-8A07-60ECB2D6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73BAD-CF95-FE4F-96D4-0AF8C5F3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BE12-FCCF-F24D-ACD2-6F069EAC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CE527-71C0-7F41-8AB0-501BC2670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A47D3-E739-7D4E-A927-4EC660BBE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32A1D-BFD1-C040-BD46-FF063F701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50485-8DD6-CA40-8E01-0E7C7C539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DD170-BE9C-F54D-8FC3-77D99762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6458D-9D82-EE45-878D-17543EC9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5D2EE-7883-FD45-B078-BFA4EB2B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23E9-9550-BE43-BEB4-E9E14458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034FD-F787-D142-91B9-6D32EFC5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ABB77-D85E-EE45-99C5-E1981E2B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2E76F-488B-CF4F-9BDB-8A60F0BD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1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DE3F93-B1BE-0141-8DB4-C1B45190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AEAFA-CA4C-044B-A0B3-76F8702F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AF09C-BAC2-AD4E-841D-7D60E2BB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79DE6-3314-7A45-B590-ED8A5BE30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DE718-E8AE-2D40-B90F-2B67EA58A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E55C3-A560-AD42-8132-CFDE5E814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0AAB4-0323-6348-A550-C26E08E1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25E50-5C52-9744-B0ED-A70EFE41A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048BB-9768-CC4E-B9C4-E462962E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7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4345-F3BF-384D-87B4-B6813137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6789CE-3EC5-2C4F-A105-46F10BD5E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3E2A4-391C-F24B-94A1-D1D81FDA0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B65B7-4756-FF46-8EDF-A7DE6409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31FF-BE31-654D-A685-139393603867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4FDB9-7CF2-0440-9320-78A7A7CC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2053D-71B4-BF4B-8660-F8F7DA00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7EFA-0D85-C94B-B27A-0DDBE975C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2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4CD915-E065-9F4E-A638-C4C472FD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F278C-3980-B243-BC32-78D33F520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63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8797D-85D7-5F40-A7E4-0A1F4928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57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67B631FF-BE31-654D-A685-139393603867}" type="datetimeFigureOut">
              <a:rPr lang="en-US" smtClean="0"/>
              <a:pPr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E0ED1-7B6E-5E45-9EA9-D54DA45A0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570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74705-D5EB-EE47-8F3D-33FAC60DB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57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FF247EFA-0D85-C94B-B27A-0DDBE975C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17" Type="http://schemas.openxmlformats.org/officeDocument/2006/relationships/image" Target="../media/image28.jpeg"/><Relationship Id="rId2" Type="http://schemas.openxmlformats.org/officeDocument/2006/relationships/image" Target="../media/image2.png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A09DE3-ACD0-1549-9C71-521A61463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C0FE4-2A59-DB4E-941A-51197EEB7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74" y="2235200"/>
            <a:ext cx="9144000" cy="2387600"/>
          </a:xfrm>
        </p:spPr>
        <p:txBody>
          <a:bodyPr>
            <a:normAutofit/>
          </a:bodyPr>
          <a:lstStyle/>
          <a:p>
            <a:r>
              <a:rPr lang="en-US" sz="2800" dirty="0"/>
              <a:t>Oxford University Biotech Society</a:t>
            </a:r>
            <a:br>
              <a:rPr lang="en-US" sz="2800" dirty="0"/>
            </a:br>
            <a:br>
              <a:rPr lang="en-US" sz="2400" dirty="0"/>
            </a:br>
            <a:r>
              <a:rPr lang="en-US" sz="5400" dirty="0" err="1"/>
              <a:t>Catalyse</a:t>
            </a:r>
            <a:r>
              <a:rPr lang="en-US" sz="5400" dirty="0"/>
              <a:t> Oxford 2022</a:t>
            </a:r>
            <a:br>
              <a:rPr lang="en-US" sz="5400" dirty="0"/>
            </a:br>
            <a:r>
              <a:rPr lang="en-US" sz="5400" dirty="0"/>
              <a:t>Biohackathon</a:t>
            </a:r>
          </a:p>
        </p:txBody>
      </p:sp>
    </p:spTree>
    <p:extLst>
      <p:ext uri="{BB962C8B-B14F-4D97-AF65-F5344CB8AC3E}">
        <p14:creationId xmlns:p14="http://schemas.microsoft.com/office/powerpoint/2010/main" val="380072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F4387-5DE5-7748-AB9B-43511537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57CB6-9C97-744A-83D1-CA5C8D934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Dr Carolyn Porter – CEO, </a:t>
            </a:r>
            <a:r>
              <a:rPr lang="en-US" sz="2400" dirty="0" err="1"/>
              <a:t>CytoSeek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Dr Claire </a:t>
            </a:r>
            <a:r>
              <a:rPr lang="en-US" sz="2400" dirty="0" err="1"/>
              <a:t>Shingler</a:t>
            </a:r>
            <a:r>
              <a:rPr lang="en-US" sz="2400" dirty="0"/>
              <a:t> – Business Manager, </a:t>
            </a:r>
            <a:r>
              <a:rPr lang="en-US" sz="2400" dirty="0" err="1"/>
              <a:t>BioEscalator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Devika Thapar – Co-Founder and COO, </a:t>
            </a:r>
            <a:r>
              <a:rPr lang="en-US" sz="2400" dirty="0" err="1"/>
              <a:t>Wilbe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Dr Sally Dewhurst – Life Sciences Associate, Oxford Science Enterprises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44BB8-AA4F-844E-858B-AB7662905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9AAD09-E2B5-2345-BB43-1534196FB001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26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C067-0B40-7E44-A8A6-5FB71A04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Catalyse</a:t>
            </a:r>
            <a:r>
              <a:rPr lang="en-US" dirty="0"/>
              <a:t> Oxford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BB1BE-6C97-A74F-81DC-21E25D73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A0DF78-C6DD-5A4A-8C0D-AB22DD7379BF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8A247D-1F32-FE4A-8E5A-40A61DC124D8}"/>
              </a:ext>
            </a:extLst>
          </p:cNvPr>
          <p:cNvGrpSpPr>
            <a:grpSpLocks noChangeAspect="1"/>
          </p:cNvGrpSpPr>
          <p:nvPr/>
        </p:nvGrpSpPr>
        <p:grpSpPr>
          <a:xfrm>
            <a:off x="11030768" y="0"/>
            <a:ext cx="1161232" cy="1161232"/>
            <a:chOff x="4747126" y="822325"/>
            <a:chExt cx="2489200" cy="24892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01F6C3E-6799-DB4C-A9C7-E36E31AE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7126" y="822325"/>
              <a:ext cx="2489200" cy="24892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31C223-1CD6-4940-8F72-74BCDE26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011" t="5639" r="3920" b="80344"/>
            <a:stretch/>
          </p:blipFill>
          <p:spPr>
            <a:xfrm>
              <a:off x="5438275" y="2695069"/>
              <a:ext cx="1395663" cy="34891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58503-12F0-2D44-BA0A-0C5A7024D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263" y="142380"/>
            <a:ext cx="1871788" cy="876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F6FB6-CF16-304D-8581-6CDD0A9EE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559" y="1700496"/>
            <a:ext cx="9880882" cy="2196482"/>
          </a:xfrm>
          <a:custGeom>
            <a:avLst/>
            <a:gdLst>
              <a:gd name="connsiteX0" fmla="*/ 0 w 11229174"/>
              <a:gd name="connsiteY0" fmla="*/ 0 h 2496202"/>
              <a:gd name="connsiteX1" fmla="*/ 11229174 w 11229174"/>
              <a:gd name="connsiteY1" fmla="*/ 0 h 2496202"/>
              <a:gd name="connsiteX2" fmla="*/ 11229174 w 11229174"/>
              <a:gd name="connsiteY2" fmla="*/ 2177238 h 2496202"/>
              <a:gd name="connsiteX3" fmla="*/ 11105260 w 11229174"/>
              <a:gd name="connsiteY3" fmla="*/ 2171461 h 2496202"/>
              <a:gd name="connsiteX4" fmla="*/ 10424140 w 11229174"/>
              <a:gd name="connsiteY4" fmla="*/ 2380237 h 2496202"/>
              <a:gd name="connsiteX5" fmla="*/ 10373511 w 11229174"/>
              <a:gd name="connsiteY5" fmla="*/ 2496202 h 2496202"/>
              <a:gd name="connsiteX6" fmla="*/ 0 w 11229174"/>
              <a:gd name="connsiteY6" fmla="*/ 2496202 h 249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9174" h="2496202">
                <a:moveTo>
                  <a:pt x="0" y="0"/>
                </a:moveTo>
                <a:lnTo>
                  <a:pt x="11229174" y="0"/>
                </a:lnTo>
                <a:lnTo>
                  <a:pt x="11229174" y="2177238"/>
                </a:lnTo>
                <a:lnTo>
                  <a:pt x="11105260" y="2171461"/>
                </a:lnTo>
                <a:cubicBezTo>
                  <a:pt x="10799069" y="2171461"/>
                  <a:pt x="10536358" y="2257548"/>
                  <a:pt x="10424140" y="2380237"/>
                </a:cubicBezTo>
                <a:lnTo>
                  <a:pt x="10373511" y="2496202"/>
                </a:lnTo>
                <a:lnTo>
                  <a:pt x="0" y="2496202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C58A7D8-54AA-914D-8CBD-E643921263BF}"/>
              </a:ext>
            </a:extLst>
          </p:cNvPr>
          <p:cNvGrpSpPr/>
          <p:nvPr/>
        </p:nvGrpSpPr>
        <p:grpSpPr>
          <a:xfrm>
            <a:off x="1003208" y="4241374"/>
            <a:ext cx="10185584" cy="2035494"/>
            <a:chOff x="1003208" y="4241374"/>
            <a:chExt cx="10185584" cy="20354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36D8F-0470-414B-9B65-2B68064BCCD2}"/>
                </a:ext>
              </a:extLst>
            </p:cNvPr>
            <p:cNvSpPr txBox="1"/>
            <p:nvPr/>
          </p:nvSpPr>
          <p:spPr>
            <a:xfrm>
              <a:off x="1003208" y="4782068"/>
              <a:ext cx="329923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8-week </a:t>
              </a:r>
              <a:r>
                <a:rPr lang="en-US" sz="2800" b="1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programme</a:t>
              </a:r>
              <a:endParaRPr lang="en-US" sz="2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algn="ctr"/>
              <a:r>
                <a:rPr lang="en-US" sz="28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January – March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BD85-39EF-A448-B32B-9818C9B06EE9}"/>
                </a:ext>
              </a:extLst>
            </p:cNvPr>
            <p:cNvSpPr txBox="1"/>
            <p:nvPr/>
          </p:nvSpPr>
          <p:spPr>
            <a:xfrm>
              <a:off x="4953579" y="4241374"/>
              <a:ext cx="6235213" cy="203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Team formation events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Workshops covering e.g., ideation, IP &amp; legal, financial modelling and fundraising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Mentorship evening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Biohackathon with mentorship, pitching and prizes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7BEE8F-6409-EB41-933D-F79ED59FF090}"/>
                </a:ext>
              </a:extLst>
            </p:cNvPr>
            <p:cNvCxnSpPr>
              <a:cxnSpLocks/>
            </p:cNvCxnSpPr>
            <p:nvPr/>
          </p:nvCxnSpPr>
          <p:spPr>
            <a:xfrm>
              <a:off x="4628012" y="4392223"/>
              <a:ext cx="0" cy="17337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65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C067-0B40-7E44-A8A6-5FB71A04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Catalyse</a:t>
            </a:r>
            <a:r>
              <a:rPr lang="en-US" dirty="0"/>
              <a:t> Oxford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BB1BE-6C97-A74F-81DC-21E25D73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A0DF78-C6DD-5A4A-8C0D-AB22DD7379BF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8A247D-1F32-FE4A-8E5A-40A61DC124D8}"/>
              </a:ext>
            </a:extLst>
          </p:cNvPr>
          <p:cNvGrpSpPr>
            <a:grpSpLocks noChangeAspect="1"/>
          </p:cNvGrpSpPr>
          <p:nvPr/>
        </p:nvGrpSpPr>
        <p:grpSpPr>
          <a:xfrm>
            <a:off x="11030768" y="0"/>
            <a:ext cx="1161232" cy="1161232"/>
            <a:chOff x="4747126" y="822325"/>
            <a:chExt cx="2489200" cy="24892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01F6C3E-6799-DB4C-A9C7-E36E31AE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7126" y="822325"/>
              <a:ext cx="2489200" cy="24892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31C223-1CD6-4940-8F72-74BCDE26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011" t="5639" r="3920" b="80344"/>
            <a:stretch/>
          </p:blipFill>
          <p:spPr>
            <a:xfrm>
              <a:off x="5438275" y="2695069"/>
              <a:ext cx="1395663" cy="34891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58503-12F0-2D44-BA0A-0C5A7024D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263" y="142380"/>
            <a:ext cx="1871788" cy="876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F6FB6-CF16-304D-8581-6CDD0A9EE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420" y="1299173"/>
            <a:ext cx="8166018" cy="1815275"/>
          </a:xfrm>
          <a:custGeom>
            <a:avLst/>
            <a:gdLst>
              <a:gd name="connsiteX0" fmla="*/ 0 w 11229174"/>
              <a:gd name="connsiteY0" fmla="*/ 0 h 2496202"/>
              <a:gd name="connsiteX1" fmla="*/ 11229174 w 11229174"/>
              <a:gd name="connsiteY1" fmla="*/ 0 h 2496202"/>
              <a:gd name="connsiteX2" fmla="*/ 11229174 w 11229174"/>
              <a:gd name="connsiteY2" fmla="*/ 2177238 h 2496202"/>
              <a:gd name="connsiteX3" fmla="*/ 11105260 w 11229174"/>
              <a:gd name="connsiteY3" fmla="*/ 2171461 h 2496202"/>
              <a:gd name="connsiteX4" fmla="*/ 10424140 w 11229174"/>
              <a:gd name="connsiteY4" fmla="*/ 2380237 h 2496202"/>
              <a:gd name="connsiteX5" fmla="*/ 10373511 w 11229174"/>
              <a:gd name="connsiteY5" fmla="*/ 2496202 h 2496202"/>
              <a:gd name="connsiteX6" fmla="*/ 0 w 11229174"/>
              <a:gd name="connsiteY6" fmla="*/ 2496202 h 249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9174" h="2496202">
                <a:moveTo>
                  <a:pt x="0" y="0"/>
                </a:moveTo>
                <a:lnTo>
                  <a:pt x="11229174" y="0"/>
                </a:lnTo>
                <a:lnTo>
                  <a:pt x="11229174" y="2177238"/>
                </a:lnTo>
                <a:lnTo>
                  <a:pt x="11105260" y="2171461"/>
                </a:lnTo>
                <a:cubicBezTo>
                  <a:pt x="10799069" y="2171461"/>
                  <a:pt x="10536358" y="2257548"/>
                  <a:pt x="10424140" y="2380237"/>
                </a:cubicBezTo>
                <a:lnTo>
                  <a:pt x="10373511" y="2496202"/>
                </a:lnTo>
                <a:lnTo>
                  <a:pt x="0" y="2496202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2C37E1-6640-D44D-84A5-6CC067D20A3B}"/>
              </a:ext>
            </a:extLst>
          </p:cNvPr>
          <p:cNvSpPr/>
          <p:nvPr/>
        </p:nvSpPr>
        <p:spPr>
          <a:xfrm>
            <a:off x="5213268" y="1282535"/>
            <a:ext cx="4904509" cy="184855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5398AE6A-2C98-1348-88E3-290925CAF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804" y="3849185"/>
            <a:ext cx="4273222" cy="2403686"/>
          </a:xfrm>
          <a:prstGeom prst="rect">
            <a:avLst/>
          </a:prstGeom>
        </p:spPr>
      </p:pic>
      <p:pic>
        <p:nvPicPr>
          <p:cNvPr id="20" name="Picture 19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92BF5552-9EA0-CB4A-AB61-E1E6D2D03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221" y="3958444"/>
            <a:ext cx="2913560" cy="2185169"/>
          </a:xfrm>
          <a:prstGeom prst="rect">
            <a:avLst/>
          </a:prstGeom>
        </p:spPr>
      </p:pic>
      <p:pic>
        <p:nvPicPr>
          <p:cNvPr id="22" name="Picture 21" descr="A group of people gather around a table&#10;&#10;Description automatically generated with low confidence">
            <a:extLst>
              <a:ext uri="{FF2B5EF4-FFF2-40B4-BE49-F238E27FC236}">
                <a16:creationId xmlns:a16="http://schemas.microsoft.com/office/drawing/2014/main" id="{90F48C55-DC90-0242-941F-4D7CF64056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975" y="3849185"/>
            <a:ext cx="4273222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1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C067-0B40-7E44-A8A6-5FB71A04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Catalyse</a:t>
            </a:r>
            <a:r>
              <a:rPr lang="en-US" dirty="0"/>
              <a:t> Oxford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BB1BE-6C97-A74F-81DC-21E25D73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A0DF78-C6DD-5A4A-8C0D-AB22DD7379BF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8A247D-1F32-FE4A-8E5A-40A61DC124D8}"/>
              </a:ext>
            </a:extLst>
          </p:cNvPr>
          <p:cNvGrpSpPr>
            <a:grpSpLocks noChangeAspect="1"/>
          </p:cNvGrpSpPr>
          <p:nvPr/>
        </p:nvGrpSpPr>
        <p:grpSpPr>
          <a:xfrm>
            <a:off x="11030768" y="0"/>
            <a:ext cx="1161232" cy="1161232"/>
            <a:chOff x="4747126" y="822325"/>
            <a:chExt cx="2489200" cy="24892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01F6C3E-6799-DB4C-A9C7-E36E31AE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7126" y="822325"/>
              <a:ext cx="2489200" cy="24892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31C223-1CD6-4940-8F72-74BCDE26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011" t="5639" r="3920" b="80344"/>
            <a:stretch/>
          </p:blipFill>
          <p:spPr>
            <a:xfrm>
              <a:off x="5438275" y="2695069"/>
              <a:ext cx="1395663" cy="34891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58503-12F0-2D44-BA0A-0C5A7024D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263" y="142380"/>
            <a:ext cx="1871788" cy="876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F6FB6-CF16-304D-8581-6CDD0A9EE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91" y="1285460"/>
            <a:ext cx="8166018" cy="1815275"/>
          </a:xfrm>
          <a:custGeom>
            <a:avLst/>
            <a:gdLst>
              <a:gd name="connsiteX0" fmla="*/ 0 w 11229174"/>
              <a:gd name="connsiteY0" fmla="*/ 0 h 2496202"/>
              <a:gd name="connsiteX1" fmla="*/ 11229174 w 11229174"/>
              <a:gd name="connsiteY1" fmla="*/ 0 h 2496202"/>
              <a:gd name="connsiteX2" fmla="*/ 11229174 w 11229174"/>
              <a:gd name="connsiteY2" fmla="*/ 2177238 h 2496202"/>
              <a:gd name="connsiteX3" fmla="*/ 11105260 w 11229174"/>
              <a:gd name="connsiteY3" fmla="*/ 2171461 h 2496202"/>
              <a:gd name="connsiteX4" fmla="*/ 10424140 w 11229174"/>
              <a:gd name="connsiteY4" fmla="*/ 2380237 h 2496202"/>
              <a:gd name="connsiteX5" fmla="*/ 10373511 w 11229174"/>
              <a:gd name="connsiteY5" fmla="*/ 2496202 h 2496202"/>
              <a:gd name="connsiteX6" fmla="*/ 0 w 11229174"/>
              <a:gd name="connsiteY6" fmla="*/ 2496202 h 249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9174" h="2496202">
                <a:moveTo>
                  <a:pt x="0" y="0"/>
                </a:moveTo>
                <a:lnTo>
                  <a:pt x="11229174" y="0"/>
                </a:lnTo>
                <a:lnTo>
                  <a:pt x="11229174" y="2177238"/>
                </a:lnTo>
                <a:lnTo>
                  <a:pt x="11105260" y="2171461"/>
                </a:lnTo>
                <a:cubicBezTo>
                  <a:pt x="10799069" y="2171461"/>
                  <a:pt x="10536358" y="2257548"/>
                  <a:pt x="10424140" y="2380237"/>
                </a:cubicBezTo>
                <a:lnTo>
                  <a:pt x="10373511" y="2496202"/>
                </a:lnTo>
                <a:lnTo>
                  <a:pt x="0" y="2496202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2C37E1-6640-D44D-84A5-6CC067D20A3B}"/>
              </a:ext>
            </a:extLst>
          </p:cNvPr>
          <p:cNvSpPr/>
          <p:nvPr/>
        </p:nvSpPr>
        <p:spPr>
          <a:xfrm>
            <a:off x="7565721" y="1282535"/>
            <a:ext cx="2552056" cy="184855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40343B-B252-4046-B7D8-63C08416B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70" y="3415775"/>
            <a:ext cx="5170598" cy="2908460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B5E55959-0EE2-E743-8A5E-7CF8A9C4E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2232" y="3415775"/>
            <a:ext cx="5170598" cy="29084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B9D2C5-7E1C-4F40-A754-26CD931E63C1}"/>
              </a:ext>
            </a:extLst>
          </p:cNvPr>
          <p:cNvSpPr/>
          <p:nvPr/>
        </p:nvSpPr>
        <p:spPr>
          <a:xfrm>
            <a:off x="2012991" y="1268821"/>
            <a:ext cx="3200277" cy="184855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5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C067-0B40-7E44-A8A6-5FB71A04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Catalyse</a:t>
            </a:r>
            <a:r>
              <a:rPr lang="en-US" dirty="0"/>
              <a:t> Oxford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BB1BE-6C97-A74F-81DC-21E25D73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A0DF78-C6DD-5A4A-8C0D-AB22DD7379BF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8A247D-1F32-FE4A-8E5A-40A61DC124D8}"/>
              </a:ext>
            </a:extLst>
          </p:cNvPr>
          <p:cNvGrpSpPr>
            <a:grpSpLocks noChangeAspect="1"/>
          </p:cNvGrpSpPr>
          <p:nvPr/>
        </p:nvGrpSpPr>
        <p:grpSpPr>
          <a:xfrm>
            <a:off x="11030768" y="0"/>
            <a:ext cx="1161232" cy="1161232"/>
            <a:chOff x="4747126" y="822325"/>
            <a:chExt cx="2489200" cy="24892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01F6C3E-6799-DB4C-A9C7-E36E31AE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7126" y="822325"/>
              <a:ext cx="2489200" cy="24892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31C223-1CD6-4940-8F72-74BCDE26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011" t="5639" r="3920" b="80344"/>
            <a:stretch/>
          </p:blipFill>
          <p:spPr>
            <a:xfrm>
              <a:off x="5438275" y="2695069"/>
              <a:ext cx="1395663" cy="34891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58503-12F0-2D44-BA0A-0C5A7024D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263" y="142380"/>
            <a:ext cx="1871788" cy="8764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17F752-129F-4846-915C-777630A52E32}"/>
              </a:ext>
            </a:extLst>
          </p:cNvPr>
          <p:cNvGrpSpPr/>
          <p:nvPr/>
        </p:nvGrpSpPr>
        <p:grpSpPr>
          <a:xfrm>
            <a:off x="2012991" y="1268821"/>
            <a:ext cx="8166018" cy="1848552"/>
            <a:chOff x="2012991" y="1268821"/>
            <a:chExt cx="8166018" cy="18485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8F6FB6-CF16-304D-8581-6CDD0A9EE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2991" y="1285460"/>
              <a:ext cx="8166018" cy="1815275"/>
            </a:xfrm>
            <a:custGeom>
              <a:avLst/>
              <a:gdLst>
                <a:gd name="connsiteX0" fmla="*/ 0 w 11229174"/>
                <a:gd name="connsiteY0" fmla="*/ 0 h 2496202"/>
                <a:gd name="connsiteX1" fmla="*/ 11229174 w 11229174"/>
                <a:gd name="connsiteY1" fmla="*/ 0 h 2496202"/>
                <a:gd name="connsiteX2" fmla="*/ 11229174 w 11229174"/>
                <a:gd name="connsiteY2" fmla="*/ 2177238 h 2496202"/>
                <a:gd name="connsiteX3" fmla="*/ 11105260 w 11229174"/>
                <a:gd name="connsiteY3" fmla="*/ 2171461 h 2496202"/>
                <a:gd name="connsiteX4" fmla="*/ 10424140 w 11229174"/>
                <a:gd name="connsiteY4" fmla="*/ 2380237 h 2496202"/>
                <a:gd name="connsiteX5" fmla="*/ 10373511 w 11229174"/>
                <a:gd name="connsiteY5" fmla="*/ 2496202 h 2496202"/>
                <a:gd name="connsiteX6" fmla="*/ 0 w 11229174"/>
                <a:gd name="connsiteY6" fmla="*/ 2496202 h 24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29174" h="2496202">
                  <a:moveTo>
                    <a:pt x="0" y="0"/>
                  </a:moveTo>
                  <a:lnTo>
                    <a:pt x="11229174" y="0"/>
                  </a:lnTo>
                  <a:lnTo>
                    <a:pt x="11229174" y="2177238"/>
                  </a:lnTo>
                  <a:lnTo>
                    <a:pt x="11105260" y="2171461"/>
                  </a:lnTo>
                  <a:cubicBezTo>
                    <a:pt x="10799069" y="2171461"/>
                    <a:pt x="10536358" y="2257548"/>
                    <a:pt x="10424140" y="2380237"/>
                  </a:cubicBezTo>
                  <a:lnTo>
                    <a:pt x="10373511" y="2496202"/>
                  </a:lnTo>
                  <a:lnTo>
                    <a:pt x="0" y="2496202"/>
                  </a:lnTo>
                  <a:close/>
                </a:path>
              </a:pathLst>
            </a:cu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B9D2C5-7E1C-4F40-A754-26CD931E63C1}"/>
                </a:ext>
              </a:extLst>
            </p:cNvPr>
            <p:cNvSpPr/>
            <p:nvPr/>
          </p:nvSpPr>
          <p:spPr>
            <a:xfrm>
              <a:off x="2012991" y="1268821"/>
              <a:ext cx="5552730" cy="1848552"/>
            </a:xfrm>
            <a:prstGeom prst="rect">
              <a:avLst/>
            </a:prstGeom>
            <a:solidFill>
              <a:schemeClr val="bg2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9" name="Picture 68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EDB317C9-8BA0-424B-938F-87A9C9CF2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48401" y="3709868"/>
            <a:ext cx="2834640" cy="2125980"/>
          </a:xfrm>
          <a:prstGeom prst="rect">
            <a:avLst/>
          </a:prstGeom>
        </p:spPr>
      </p:pic>
      <p:pic>
        <p:nvPicPr>
          <p:cNvPr id="70" name="Picture 69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D47E5AEB-8BD9-D14F-BBE3-4B98A6FD2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38" y="3355538"/>
            <a:ext cx="3779522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8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C067-0B40-7E44-A8A6-5FB71A04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Catalyse</a:t>
            </a:r>
            <a:r>
              <a:rPr lang="en-US" dirty="0"/>
              <a:t> Oxford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BB1BE-6C97-A74F-81DC-21E25D73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A0DF78-C6DD-5A4A-8C0D-AB22DD7379BF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8A247D-1F32-FE4A-8E5A-40A61DC124D8}"/>
              </a:ext>
            </a:extLst>
          </p:cNvPr>
          <p:cNvGrpSpPr>
            <a:grpSpLocks noChangeAspect="1"/>
          </p:cNvGrpSpPr>
          <p:nvPr/>
        </p:nvGrpSpPr>
        <p:grpSpPr>
          <a:xfrm>
            <a:off x="11030768" y="0"/>
            <a:ext cx="1161232" cy="1161232"/>
            <a:chOff x="4747126" y="822325"/>
            <a:chExt cx="2489200" cy="24892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01F6C3E-6799-DB4C-A9C7-E36E31AE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7126" y="822325"/>
              <a:ext cx="2489200" cy="24892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31C223-1CD6-4940-8F72-74BCDE26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011" t="5639" r="3920" b="80344"/>
            <a:stretch/>
          </p:blipFill>
          <p:spPr>
            <a:xfrm>
              <a:off x="5438275" y="2695069"/>
              <a:ext cx="1395663" cy="34891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58503-12F0-2D44-BA0A-0C5A7024D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263" y="142380"/>
            <a:ext cx="1871788" cy="8764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17F752-129F-4846-915C-777630A52E32}"/>
              </a:ext>
            </a:extLst>
          </p:cNvPr>
          <p:cNvGrpSpPr/>
          <p:nvPr/>
        </p:nvGrpSpPr>
        <p:grpSpPr>
          <a:xfrm>
            <a:off x="2012991" y="1268821"/>
            <a:ext cx="8166018" cy="1848552"/>
            <a:chOff x="2012991" y="1268821"/>
            <a:chExt cx="8166018" cy="18485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8F6FB6-CF16-304D-8581-6CDD0A9EE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2991" y="1285460"/>
              <a:ext cx="8166018" cy="1815275"/>
            </a:xfrm>
            <a:custGeom>
              <a:avLst/>
              <a:gdLst>
                <a:gd name="connsiteX0" fmla="*/ 0 w 11229174"/>
                <a:gd name="connsiteY0" fmla="*/ 0 h 2496202"/>
                <a:gd name="connsiteX1" fmla="*/ 11229174 w 11229174"/>
                <a:gd name="connsiteY1" fmla="*/ 0 h 2496202"/>
                <a:gd name="connsiteX2" fmla="*/ 11229174 w 11229174"/>
                <a:gd name="connsiteY2" fmla="*/ 2177238 h 2496202"/>
                <a:gd name="connsiteX3" fmla="*/ 11105260 w 11229174"/>
                <a:gd name="connsiteY3" fmla="*/ 2171461 h 2496202"/>
                <a:gd name="connsiteX4" fmla="*/ 10424140 w 11229174"/>
                <a:gd name="connsiteY4" fmla="*/ 2380237 h 2496202"/>
                <a:gd name="connsiteX5" fmla="*/ 10373511 w 11229174"/>
                <a:gd name="connsiteY5" fmla="*/ 2496202 h 2496202"/>
                <a:gd name="connsiteX6" fmla="*/ 0 w 11229174"/>
                <a:gd name="connsiteY6" fmla="*/ 2496202 h 24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29174" h="2496202">
                  <a:moveTo>
                    <a:pt x="0" y="0"/>
                  </a:moveTo>
                  <a:lnTo>
                    <a:pt x="11229174" y="0"/>
                  </a:lnTo>
                  <a:lnTo>
                    <a:pt x="11229174" y="2177238"/>
                  </a:lnTo>
                  <a:lnTo>
                    <a:pt x="11105260" y="2171461"/>
                  </a:lnTo>
                  <a:cubicBezTo>
                    <a:pt x="10799069" y="2171461"/>
                    <a:pt x="10536358" y="2257548"/>
                    <a:pt x="10424140" y="2380237"/>
                  </a:cubicBezTo>
                  <a:lnTo>
                    <a:pt x="10373511" y="2496202"/>
                  </a:lnTo>
                  <a:lnTo>
                    <a:pt x="0" y="2496202"/>
                  </a:lnTo>
                  <a:close/>
                </a:path>
              </a:pathLst>
            </a:cu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B9D2C5-7E1C-4F40-A754-26CD931E63C1}"/>
                </a:ext>
              </a:extLst>
            </p:cNvPr>
            <p:cNvSpPr/>
            <p:nvPr/>
          </p:nvSpPr>
          <p:spPr>
            <a:xfrm>
              <a:off x="2012991" y="1268821"/>
              <a:ext cx="5552730" cy="1848552"/>
            </a:xfrm>
            <a:prstGeom prst="rect">
              <a:avLst/>
            </a:prstGeom>
            <a:solidFill>
              <a:schemeClr val="bg2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6F7BC4-E282-EA44-8CAA-A705C61CB1B2}"/>
              </a:ext>
            </a:extLst>
          </p:cNvPr>
          <p:cNvSpPr txBox="1"/>
          <p:nvPr/>
        </p:nvSpPr>
        <p:spPr>
          <a:xfrm>
            <a:off x="1500228" y="3678825"/>
            <a:ext cx="37844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Miteskill</a:t>
            </a: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Reposition Therapeutics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Theraport</a:t>
            </a: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176B162-0F47-2A48-8D9E-4F333F20637F}"/>
              </a:ext>
            </a:extLst>
          </p:cNvPr>
          <p:cNvSpPr txBox="1"/>
          <p:nvPr/>
        </p:nvSpPr>
        <p:spPr>
          <a:xfrm>
            <a:off x="5605053" y="3678825"/>
            <a:ext cx="21916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Infinitopes</a:t>
            </a: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Cenomics</a:t>
            </a: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Oishii</a:t>
            </a:r>
            <a:r>
              <a:rPr lang="en-US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Meat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94C7F54-E321-CA43-AC92-AC76AC11FB22}"/>
              </a:ext>
            </a:extLst>
          </p:cNvPr>
          <p:cNvSpPr txBox="1"/>
          <p:nvPr/>
        </p:nvSpPr>
        <p:spPr>
          <a:xfrm>
            <a:off x="8556457" y="4109712"/>
            <a:ext cx="3054927" cy="1077218"/>
          </a:xfrm>
          <a:prstGeom prst="rect">
            <a:avLst/>
          </a:prstGeom>
          <a:solidFill>
            <a:srgbClr val="0021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4 min pitch +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4 min Q&amp;A</a:t>
            </a:r>
          </a:p>
        </p:txBody>
      </p:sp>
    </p:spTree>
    <p:extLst>
      <p:ext uri="{BB962C8B-B14F-4D97-AF65-F5344CB8AC3E}">
        <p14:creationId xmlns:p14="http://schemas.microsoft.com/office/powerpoint/2010/main" val="87394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9AB1-B19E-574E-8F25-622A09CD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444"/>
            <a:ext cx="10515600" cy="1325563"/>
          </a:xfrm>
        </p:spPr>
        <p:txBody>
          <a:bodyPr/>
          <a:lstStyle/>
          <a:p>
            <a:r>
              <a:rPr lang="en-US" dirty="0"/>
              <a:t>Mentors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A069D-A53C-ED4E-9753-796C22CC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F03CD1-4185-F740-BFA1-2F68EDEEBF55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B7D784C-384A-D442-BF9A-F7DD28A26CF3}"/>
              </a:ext>
            </a:extLst>
          </p:cNvPr>
          <p:cNvGrpSpPr/>
          <p:nvPr/>
        </p:nvGrpSpPr>
        <p:grpSpPr>
          <a:xfrm>
            <a:off x="743712" y="4743246"/>
            <a:ext cx="10833293" cy="1616116"/>
            <a:chOff x="743712" y="4610726"/>
            <a:chExt cx="10833293" cy="161611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FA669B-26EE-BA4B-BCB6-A25D15F26FD4}"/>
                </a:ext>
              </a:extLst>
            </p:cNvPr>
            <p:cNvSpPr txBox="1"/>
            <p:nvPr/>
          </p:nvSpPr>
          <p:spPr>
            <a:xfrm>
              <a:off x="5433248" y="5857510"/>
              <a:ext cx="1342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Omar Kabir</a:t>
              </a:r>
            </a:p>
          </p:txBody>
        </p:sp>
        <p:pic>
          <p:nvPicPr>
            <p:cNvPr id="36" name="Picture 35" descr="A person in a suit&#10;&#10;Description automatically generated with medium confidence">
              <a:extLst>
                <a:ext uri="{FF2B5EF4-FFF2-40B4-BE49-F238E27FC236}">
                  <a16:creationId xmlns:a16="http://schemas.microsoft.com/office/drawing/2014/main" id="{89C4C2B1-6BC8-9241-91CF-662F595C3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7119" y="4646119"/>
              <a:ext cx="1188720" cy="1188720"/>
            </a:xfrm>
            <a:prstGeom prst="ellipse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D10C48-5AE5-4643-9610-CA34E24A2220}"/>
                </a:ext>
              </a:extLst>
            </p:cNvPr>
            <p:cNvSpPr txBox="1"/>
            <p:nvPr/>
          </p:nvSpPr>
          <p:spPr>
            <a:xfrm>
              <a:off x="7618282" y="5857510"/>
              <a:ext cx="166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Peter Crane</a:t>
              </a:r>
            </a:p>
          </p:txBody>
        </p:sp>
        <p:pic>
          <p:nvPicPr>
            <p:cNvPr id="45" name="Picture 44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id="{3405244C-3A96-FF40-AD97-3A805552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4053" y="4646119"/>
              <a:ext cx="1188720" cy="1188720"/>
            </a:xfrm>
            <a:prstGeom prst="ellipse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E2B66C-2052-DC41-9F5E-40CF90DB795C}"/>
                </a:ext>
              </a:extLst>
            </p:cNvPr>
            <p:cNvSpPr txBox="1"/>
            <p:nvPr/>
          </p:nvSpPr>
          <p:spPr>
            <a:xfrm>
              <a:off x="743712" y="5857510"/>
              <a:ext cx="1327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Mike Karim</a:t>
              </a:r>
            </a:p>
          </p:txBody>
        </p:sp>
        <p:pic>
          <p:nvPicPr>
            <p:cNvPr id="44" name="Picture 43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41DAB548-FB08-5D4A-9353-4ACD3951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251" y="4645713"/>
              <a:ext cx="1188720" cy="1189532"/>
            </a:xfrm>
            <a:prstGeom prst="ellipse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530B8-E42F-FD4A-B08E-296EB3479EFD}"/>
                </a:ext>
              </a:extLst>
            </p:cNvPr>
            <p:cNvSpPr txBox="1"/>
            <p:nvPr/>
          </p:nvSpPr>
          <p:spPr>
            <a:xfrm>
              <a:off x="10085506" y="5857510"/>
              <a:ext cx="1491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Phil </a:t>
              </a:r>
              <a:r>
                <a:rPr lang="en-US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Jakeman</a:t>
              </a:r>
              <a:endPara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pic>
          <p:nvPicPr>
            <p:cNvPr id="32" name="Picture 31" descr="A person in a suit&#10;&#10;Description automatically generated with low confidence">
              <a:extLst>
                <a:ext uri="{FF2B5EF4-FFF2-40B4-BE49-F238E27FC236}">
                  <a16:creationId xmlns:a16="http://schemas.microsoft.com/office/drawing/2014/main" id="{A9082EA2-DC73-A649-B9C1-1CE2FB384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31"/>
            <a:stretch/>
          </p:blipFill>
          <p:spPr>
            <a:xfrm>
              <a:off x="10200988" y="4610726"/>
              <a:ext cx="1260536" cy="1259506"/>
            </a:xfrm>
            <a:prstGeom prst="ellipse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1ECDCC-FA97-F24E-86FA-4886832FCE0D}"/>
                </a:ext>
              </a:extLst>
            </p:cNvPr>
            <p:cNvSpPr txBox="1"/>
            <p:nvPr/>
          </p:nvSpPr>
          <p:spPr>
            <a:xfrm>
              <a:off x="2772603" y="5857510"/>
              <a:ext cx="1963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Nicola </a:t>
              </a:r>
              <a:r>
                <a:rPr lang="en-US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Kimblin</a:t>
              </a:r>
              <a:endPara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pic>
          <p:nvPicPr>
            <p:cNvPr id="46" name="Picture 45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B355899C-907F-3D46-AD7C-6E16E8529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185" y="4646119"/>
              <a:ext cx="1188720" cy="1188720"/>
            </a:xfrm>
            <a:prstGeom prst="ellipse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C39C2D0-A0AD-BB4A-8746-B7D04C3AFFAE}"/>
              </a:ext>
            </a:extLst>
          </p:cNvPr>
          <p:cNvGrpSpPr/>
          <p:nvPr/>
        </p:nvGrpSpPr>
        <p:grpSpPr>
          <a:xfrm>
            <a:off x="713254" y="2945150"/>
            <a:ext cx="11621908" cy="1581170"/>
            <a:chOff x="713254" y="2927207"/>
            <a:chExt cx="11621908" cy="15811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5246E5-9B6C-8E40-AC35-8D0DAA86520C}"/>
                </a:ext>
              </a:extLst>
            </p:cNvPr>
            <p:cNvSpPr txBox="1"/>
            <p:nvPr/>
          </p:nvSpPr>
          <p:spPr>
            <a:xfrm>
              <a:off x="4939299" y="4139045"/>
              <a:ext cx="2360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</a:t>
              </a:r>
              <a:r>
                <a:rPr lang="en-US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Lakmal</a:t>
              </a:r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Jayasinghe</a:t>
              </a:r>
            </a:p>
          </p:txBody>
        </p:sp>
        <p:pic>
          <p:nvPicPr>
            <p:cNvPr id="42" name="Picture 41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0A3F2612-AC80-284A-8BCF-F6DEC9017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4406" y="2927207"/>
              <a:ext cx="1189921" cy="1188720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B179D4-EA50-A140-9B22-8786587FDA76}"/>
                </a:ext>
              </a:extLst>
            </p:cNvPr>
            <p:cNvSpPr txBox="1"/>
            <p:nvPr/>
          </p:nvSpPr>
          <p:spPr>
            <a:xfrm>
              <a:off x="7885681" y="4139045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Lily Elsner</a:t>
              </a:r>
            </a:p>
          </p:txBody>
        </p:sp>
        <p:pic>
          <p:nvPicPr>
            <p:cNvPr id="40" name="Picture 39" descr="A picture containing person, suit, clothing, posing&#10;&#10;Description automatically generated">
              <a:extLst>
                <a:ext uri="{FF2B5EF4-FFF2-40B4-BE49-F238E27FC236}">
                  <a16:creationId xmlns:a16="http://schemas.microsoft.com/office/drawing/2014/main" id="{97FB6609-9DBA-B84D-8037-59D10BB52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251" y="2927207"/>
              <a:ext cx="1188720" cy="1188720"/>
            </a:xfrm>
            <a:prstGeom prst="ellipse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38FA01-B573-ED4F-BB60-270A21BA9F08}"/>
                </a:ext>
              </a:extLst>
            </p:cNvPr>
            <p:cNvSpPr txBox="1"/>
            <p:nvPr/>
          </p:nvSpPr>
          <p:spPr>
            <a:xfrm>
              <a:off x="713254" y="4139045"/>
              <a:ext cx="1388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Jane Hsu</a:t>
              </a:r>
            </a:p>
          </p:txBody>
        </p:sp>
        <p:pic>
          <p:nvPicPr>
            <p:cNvPr id="52" name="Picture 51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86ECDBFA-07E9-A64B-971F-8866B283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385" y="2927207"/>
              <a:ext cx="1188452" cy="1188720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7FB99F-780F-3B4E-BC96-2DF2A01985C1}"/>
                </a:ext>
              </a:extLst>
            </p:cNvPr>
            <p:cNvSpPr txBox="1"/>
            <p:nvPr/>
          </p:nvSpPr>
          <p:spPr>
            <a:xfrm>
              <a:off x="9327351" y="4139045"/>
              <a:ext cx="3007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Martin-Immanuel Bittner</a:t>
              </a:r>
            </a:p>
          </p:txBody>
        </p:sp>
        <p:pic>
          <p:nvPicPr>
            <p:cNvPr id="54" name="Picture 53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37050676-A3A4-294E-89F3-2E4E18F6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36896" y="2927207"/>
              <a:ext cx="1188720" cy="1188720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1D13A8-7645-EE43-BFB5-1C8E5AE517A1}"/>
                </a:ext>
              </a:extLst>
            </p:cNvPr>
            <p:cNvSpPr txBox="1"/>
            <p:nvPr/>
          </p:nvSpPr>
          <p:spPr>
            <a:xfrm>
              <a:off x="2801048" y="4139045"/>
              <a:ext cx="1918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Kapil </a:t>
              </a:r>
              <a:r>
                <a:rPr lang="en-US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Tuladhar</a:t>
              </a:r>
              <a:endPara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pic>
          <p:nvPicPr>
            <p:cNvPr id="48" name="Picture 47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id="{C63711D3-89A4-D343-90C8-E859E2661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68762" y="2927207"/>
              <a:ext cx="1188720" cy="1188720"/>
            </a:xfrm>
            <a:prstGeom prst="ellipse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DFF5B76-8B54-674A-BE5D-E1B56AEA50CA}"/>
              </a:ext>
            </a:extLst>
          </p:cNvPr>
          <p:cNvGrpSpPr/>
          <p:nvPr/>
        </p:nvGrpSpPr>
        <p:grpSpPr>
          <a:xfrm>
            <a:off x="703637" y="1204330"/>
            <a:ext cx="10996703" cy="1523895"/>
            <a:chOff x="703637" y="1204330"/>
            <a:chExt cx="10996703" cy="152389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53782A-13DC-E441-9E97-832288BE38F8}"/>
                </a:ext>
              </a:extLst>
            </p:cNvPr>
            <p:cNvSpPr txBox="1"/>
            <p:nvPr/>
          </p:nvSpPr>
          <p:spPr>
            <a:xfrm>
              <a:off x="4928249" y="2358893"/>
              <a:ext cx="2391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Charlotte </a:t>
              </a:r>
              <a:r>
                <a:rPr lang="en-US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Casebourne</a:t>
              </a:r>
              <a:endPara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pic>
          <p:nvPicPr>
            <p:cNvPr id="30" name="Picture 29" descr="A person with the arms crossed&#10;&#10;Description automatically generated with medium confidence">
              <a:extLst>
                <a:ext uri="{FF2B5EF4-FFF2-40B4-BE49-F238E27FC236}">
                  <a16:creationId xmlns:a16="http://schemas.microsoft.com/office/drawing/2014/main" id="{D5ED2FC2-966C-9843-B1EA-B498B2674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5073" y="1205385"/>
              <a:ext cx="1188720" cy="1186611"/>
            </a:xfrm>
            <a:prstGeom prst="ellipse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58F8F7-3603-514C-BBCF-B068D0D5B55A}"/>
                </a:ext>
              </a:extLst>
            </p:cNvPr>
            <p:cNvSpPr txBox="1"/>
            <p:nvPr/>
          </p:nvSpPr>
          <p:spPr>
            <a:xfrm>
              <a:off x="7751428" y="2358893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Dan Hudson</a:t>
              </a:r>
            </a:p>
          </p:txBody>
        </p:sp>
        <p:pic>
          <p:nvPicPr>
            <p:cNvPr id="28" name="Picture 27" descr="A person in a suit&#10;&#10;Description automatically generated with low confidence">
              <a:extLst>
                <a:ext uri="{FF2B5EF4-FFF2-40B4-BE49-F238E27FC236}">
                  <a16:creationId xmlns:a16="http://schemas.microsoft.com/office/drawing/2014/main" id="{1050943A-01B7-4F47-BF78-0D6B2259C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80984" y="1204330"/>
              <a:ext cx="1188720" cy="1188720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E7512C-FD34-0746-9994-D56EC829D3C6}"/>
                </a:ext>
              </a:extLst>
            </p:cNvPr>
            <p:cNvSpPr txBox="1"/>
            <p:nvPr/>
          </p:nvSpPr>
          <p:spPr>
            <a:xfrm>
              <a:off x="703637" y="2358893"/>
              <a:ext cx="1407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Amy Koh</a:t>
              </a:r>
            </a:p>
          </p:txBody>
        </p:sp>
        <p:pic>
          <p:nvPicPr>
            <p:cNvPr id="50" name="Picture 49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509F914E-3D7D-1A4D-9A57-663A2686D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251" y="1204911"/>
              <a:ext cx="1188720" cy="1187559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CEDF1E-ACE7-6C4B-99EC-4A322D001749}"/>
                </a:ext>
              </a:extLst>
            </p:cNvPr>
            <p:cNvSpPr txBox="1"/>
            <p:nvPr/>
          </p:nvSpPr>
          <p:spPr>
            <a:xfrm>
              <a:off x="9962172" y="2358893"/>
              <a:ext cx="1738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Jacob Goodwin</a:t>
              </a:r>
            </a:p>
          </p:txBody>
        </p:sp>
        <p:pic>
          <p:nvPicPr>
            <p:cNvPr id="38" name="Picture 37" descr="A person with curly hair&#10;&#10;Description automatically generated with low confidence">
              <a:extLst>
                <a:ext uri="{FF2B5EF4-FFF2-40B4-BE49-F238E27FC236}">
                  <a16:creationId xmlns:a16="http://schemas.microsoft.com/office/drawing/2014/main" id="{F6FE9BD3-A599-6146-A6FB-D26748D22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236896" y="1204330"/>
              <a:ext cx="1188720" cy="1188720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C5E6D9-6A83-2E40-A923-25DA10321ECF}"/>
                </a:ext>
              </a:extLst>
            </p:cNvPr>
            <p:cNvSpPr txBox="1"/>
            <p:nvPr/>
          </p:nvSpPr>
          <p:spPr>
            <a:xfrm>
              <a:off x="2684160" y="2358893"/>
              <a:ext cx="2159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Dr Boon </a:t>
              </a:r>
              <a:r>
                <a:rPr lang="en-US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Chuan</a:t>
              </a:r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Lim</a:t>
              </a:r>
            </a:p>
          </p:txBody>
        </p:sp>
        <p:pic>
          <p:nvPicPr>
            <p:cNvPr id="56" name="Picture 55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82F4157-B4F2-5F47-8060-A26B9FA82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69162" y="1204330"/>
              <a:ext cx="1188720" cy="118872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81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2920-441E-FE40-AA53-015CD101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A428-4028-204D-8A33-7EC7AC4D4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/>
              <a:t>🏆</a:t>
            </a:r>
            <a:r>
              <a:rPr lang="en-US" sz="3900" b="1" i="1" dirty="0" err="1"/>
              <a:t>BioEscalator</a:t>
            </a:r>
            <a:r>
              <a:rPr lang="en-US" sz="3900" b="1" i="1" dirty="0"/>
              <a:t> Prize </a:t>
            </a:r>
            <a:r>
              <a:rPr lang="en-US" sz="3900" dirty="0"/>
              <a:t>of 3 months lab space +</a:t>
            </a:r>
            <a:br>
              <a:rPr lang="en-US" sz="3900" dirty="0"/>
            </a:br>
            <a:r>
              <a:rPr lang="en-US" sz="3900" dirty="0"/>
              <a:t>	£1000 consumables budget</a:t>
            </a:r>
            <a:endParaRPr lang="en-US" sz="26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🏆 </a:t>
            </a:r>
            <a:r>
              <a:rPr lang="en-US" sz="3900" b="1" i="1" dirty="0"/>
              <a:t>Nanopore Grand Prize</a:t>
            </a:r>
            <a:r>
              <a:rPr lang="en-US" sz="3900" b="1" dirty="0"/>
              <a:t> </a:t>
            </a:r>
            <a:r>
              <a:rPr lang="en-US" sz="3900" dirty="0"/>
              <a:t>of £2000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🏆 </a:t>
            </a:r>
            <a:r>
              <a:rPr lang="en-US" sz="3600" b="1" i="1" dirty="0"/>
              <a:t>Nanopore Runner-Up Prize </a:t>
            </a:r>
            <a:r>
              <a:rPr lang="en-US" sz="3600" dirty="0"/>
              <a:t>of £1000</a:t>
            </a:r>
            <a:endParaRPr lang="en-US" sz="7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6E6FF-CE49-E547-B733-0F0529942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95249A-B3AC-3042-946A-4094A97F922A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19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69A7-02DE-C84D-A0EF-BC96A717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our sponsors!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74ED7-C30C-544F-8C2C-177164891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628"/>
          <a:stretch/>
        </p:blipFill>
        <p:spPr>
          <a:xfrm>
            <a:off x="197320" y="161384"/>
            <a:ext cx="507356" cy="296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969C4-F212-7C4B-8F37-8EA1D88295F8}"/>
              </a:ext>
            </a:extLst>
          </p:cNvPr>
          <p:cNvSpPr/>
          <p:nvPr/>
        </p:nvSpPr>
        <p:spPr>
          <a:xfrm>
            <a:off x="0" y="6593747"/>
            <a:ext cx="12192000" cy="264253"/>
          </a:xfrm>
          <a:prstGeom prst="rect">
            <a:avLst/>
          </a:prstGeom>
          <a:solidFill>
            <a:srgbClr val="002249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D08372F-D117-4146-8542-2ADFED142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57" y="3687768"/>
            <a:ext cx="5392795" cy="210450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A67E311-7B6F-D145-94AC-72ECDF4ACA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934" y="1810524"/>
            <a:ext cx="7019632" cy="161847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DBFB4A6-B38D-FE4F-8F3A-1015D3BEA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056" y="3711289"/>
            <a:ext cx="2693020" cy="20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40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183</Words>
  <Application>Microsoft Macintosh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Segoe UI Historic</vt:lpstr>
      <vt:lpstr>Office Theme</vt:lpstr>
      <vt:lpstr>Oxford University Biotech Society  Catalyse Oxford 2022 Biohackathon</vt:lpstr>
      <vt:lpstr>Catalyse Oxford</vt:lpstr>
      <vt:lpstr>Catalyse Oxford</vt:lpstr>
      <vt:lpstr>Catalyse Oxford</vt:lpstr>
      <vt:lpstr>Catalyse Oxford</vt:lpstr>
      <vt:lpstr>Catalyse Oxford</vt:lpstr>
      <vt:lpstr>Mentors</vt:lpstr>
      <vt:lpstr>Prizes</vt:lpstr>
      <vt:lpstr>Thank you to our sponsors!</vt:lpstr>
      <vt:lpstr>Judges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Catalyse Oxford 2022 Biohackathon</dc:title>
  <dc:creator>Alissa Hummer</dc:creator>
  <cp:lastModifiedBy>Alissa Hummer</cp:lastModifiedBy>
  <cp:revision>1</cp:revision>
  <dcterms:created xsi:type="dcterms:W3CDTF">2022-03-06T08:57:30Z</dcterms:created>
  <dcterms:modified xsi:type="dcterms:W3CDTF">2022-03-06T16:13:53Z</dcterms:modified>
</cp:coreProperties>
</file>